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22" r:id="rId3"/>
    <p:sldId id="323" r:id="rId4"/>
    <p:sldId id="324" r:id="rId5"/>
    <p:sldId id="325" r:id="rId6"/>
    <p:sldId id="351" r:id="rId7"/>
    <p:sldId id="326" r:id="rId8"/>
    <p:sldId id="328" r:id="rId9"/>
    <p:sldId id="329" r:id="rId10"/>
    <p:sldId id="352" r:id="rId11"/>
    <p:sldId id="327" r:id="rId12"/>
    <p:sldId id="330" r:id="rId13"/>
    <p:sldId id="333" r:id="rId14"/>
    <p:sldId id="353" r:id="rId15"/>
    <p:sldId id="354" r:id="rId16"/>
    <p:sldId id="337" r:id="rId17"/>
    <p:sldId id="348" r:id="rId18"/>
    <p:sldId id="349" r:id="rId19"/>
    <p:sldId id="365" r:id="rId20"/>
    <p:sldId id="356" r:id="rId21"/>
    <p:sldId id="357" r:id="rId22"/>
    <p:sldId id="358" r:id="rId23"/>
    <p:sldId id="359" r:id="rId24"/>
    <p:sldId id="361" r:id="rId25"/>
    <p:sldId id="360" r:id="rId26"/>
    <p:sldId id="362" r:id="rId27"/>
    <p:sldId id="363" r:id="rId28"/>
    <p:sldId id="364" r:id="rId29"/>
    <p:sldId id="339" r:id="rId30"/>
    <p:sldId id="340" r:id="rId31"/>
    <p:sldId id="28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328"/>
    <a:srgbClr val="E115B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542" autoAdjust="0"/>
  </p:normalViewPr>
  <p:slideViewPr>
    <p:cSldViewPr>
      <p:cViewPr>
        <p:scale>
          <a:sx n="75" d="100"/>
          <a:sy n="75" d="100"/>
        </p:scale>
        <p:origin x="-101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ru-RU"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/>
              <a:pPr/>
              <a:t>9/18/2006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11430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5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Выбираем разработчика сайта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828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Каковы риски?</a:t>
            </a:r>
          </a:p>
          <a:p>
            <a:endParaRPr sz="36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3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Ошибки.</a:t>
            </a:r>
          </a:p>
          <a:p>
            <a:endParaRPr sz="36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3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Рекомендации.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ТОП-10 ошибок выбора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Нежелание принимать участие в проекте.</a:t>
            </a:r>
          </a:p>
          <a:p>
            <a:endParaRPr lang="ru-RU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"Мы платим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Вы работаете. И не отвлекайте нас по пустякам."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5334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ТОП-10 ошибок выбора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219200"/>
            <a:ext cx="8077200" cy="487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Разработчик на час. </a:t>
            </a:r>
          </a:p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Сделали и разбежались.</a:t>
            </a: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Ориентация на разовый характер сотрудничества.</a:t>
            </a:r>
          </a:p>
          <a:p>
            <a:endParaRPr sz="26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Сегодня сделаем сайт, а завтра придумаем что с  ним делать.</a:t>
            </a:r>
          </a:p>
          <a:p>
            <a:endParaRPr sz="26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Безжалостный торг. Взаимный цинизм. Проект наспех. Поругались. Разбежались.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Еще один памятник готов!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ТОП-10 ошибок выбора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Недоверие. Субъективный подход к оценке качества дизайна.</a:t>
            </a: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"Нам ничего не нравится, переделеывайте или верните наши деньги."</a:t>
            </a:r>
            <a:endParaRPr sz="36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12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"Нам безразлично на Ваши доводы. Какая еще такая конверся, какое юзабилити?! Дизайн утверждает наш директор! Ему не нравится!"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ТОП-10 ошибок выбора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Неготовность инвестировать в поддержку, развитие и продвижение сайта.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"Мы сделали сайт! И забыли про него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Даже не заполнили." </a:t>
            </a:r>
          </a:p>
          <a:p>
            <a:endParaRPr sz="12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"Нет времени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 а платить жалко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."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"И почему его досих пор нет в Яндексе?!</a:t>
            </a: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Эх разработчик, обманул!"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4572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accent5">
                    <a:lumMod val="75000"/>
                  </a:schemeClr>
                </a:solidFill>
              </a:rPr>
              <a:t>10 групп критериев оценки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Стоимость. Ценовой сегмент. Тип продукта </a:t>
            </a:r>
            <a:r>
              <a:rPr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(типовое решение/индивидуальная разработка)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Сроки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Качество продукта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Квалификация разработчика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Репутация разработчика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Опыт и портфолио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Репутация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Обслуживание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Перспектива отношений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 </a:t>
            </a:r>
            <a:r>
              <a:rPr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Комплексность услуг</a:t>
            </a:r>
          </a:p>
          <a:p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1. Стоимость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Ценовой сегмент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Тип продукта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типовое решение или индивидуальная разработка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Условия оплаты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Стоимость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CMS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Совокупная стоимость владения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Бесплатные работы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Скидки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Фиксированная стоимость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Часовые ставки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Стоимость доработок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09600" y="9906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600" b="1" smtClean="0">
                <a:solidFill>
                  <a:schemeClr val="accent5">
                    <a:lumMod val="75000"/>
                  </a:schemeClr>
                </a:solidFill>
              </a:rPr>
              <a:t>Уникальная разработка </a:t>
            </a:r>
          </a:p>
          <a:p>
            <a:pPr algn="ctr"/>
            <a:r>
              <a:rPr sz="3600" b="1" smtClean="0">
                <a:solidFill>
                  <a:schemeClr val="accent5">
                    <a:lumMod val="75000"/>
                  </a:schemeClr>
                </a:solidFill>
              </a:rPr>
              <a:t>или типовой проект</a:t>
            </a:r>
          </a:p>
          <a:p>
            <a:pPr algn="ctr"/>
            <a:endParaRPr sz="3600" b="1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Типовой проект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создан на основе коробочного решения. 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Индивидуальный проект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создается исходя из задач Заказчика. 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3400" y="4572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1. Стоимость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00" y="914400"/>
            <a:ext cx="86868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Типовой проект </a:t>
            </a: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Создан на основе коробочного решения. 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Сокращенный процесс разработки. Локализованный дизайн. </a:t>
            </a:r>
          </a:p>
          <a:p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Низкий бюджет. Н</a:t>
            </a: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зкие риски. </a:t>
            </a:r>
          </a:p>
          <a:p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Решение основных задач. </a:t>
            </a:r>
          </a:p>
          <a:p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Конверсия зависит от того насколько подходит решение под потребности заказчика.</a:t>
            </a:r>
          </a:p>
          <a:p>
            <a:endParaRPr sz="2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600" b="1" smtClean="0">
                <a:solidFill>
                  <a:srgbClr val="C00000"/>
                </a:solidFill>
              </a:rPr>
              <a:t>Для кого -</a:t>
            </a:r>
            <a:r>
              <a:rPr sz="2600" smtClean="0">
                <a:solidFill>
                  <a:srgbClr val="C00000"/>
                </a:solidFill>
              </a:rPr>
              <a:t> </a:t>
            </a:r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 компаний со стандартизированными бизнес-процессами: </a:t>
            </a:r>
            <a:r>
              <a:rPr sz="2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интернет-магазины </a:t>
            </a:r>
            <a:r>
              <a:rPr sz="2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(бытовая техника, шины), </a:t>
            </a:r>
            <a:r>
              <a:rPr sz="2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службы доставки, и т.д.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3400" y="4572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1. Стоимость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5800" y="685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Индивидуальный проект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создается исходя из задач Заказчика. </a:t>
            </a:r>
          </a:p>
          <a:p>
            <a:endParaRPr sz="2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Полный процесс разработки. </a:t>
            </a: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Высокий бюджет. Высокие риски. </a:t>
            </a: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Решение уникальных задач. </a:t>
            </a: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Конверсия зависит от грамотности реализации проекта.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1. Стоимость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5800" y="8382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Типовой                    Индивидуальный </a:t>
            </a:r>
          </a:p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проект                                 проект  </a:t>
            </a: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</a:t>
            </a:r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1722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1. Стоимость</a:t>
            </a:r>
            <a:endParaRPr lang="ru-RU" sz="3600" b="1" dirty="0">
              <a:solidFill>
                <a:schemeClr val="tx2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990600" y="4038600"/>
            <a:ext cx="7391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401094" y="2628900"/>
            <a:ext cx="2818606" cy="79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124200" y="4114800"/>
            <a:ext cx="14478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b="1" smtClean="0">
                <a:solidFill>
                  <a:srgbClr val="FF0000"/>
                </a:solidFill>
              </a:rPr>
              <a:t>100 000 руб.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8200" y="4495800"/>
            <a:ext cx="78486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Определитесь с приоритетами: </a:t>
            </a:r>
          </a:p>
          <a:p>
            <a:endParaRPr sz="5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2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Ограниченный бюджет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2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sz="2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типовой проект</a:t>
            </a:r>
          </a:p>
          <a:p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r>
              <a:rPr sz="2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ндивидуальный проект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2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высокий бюджет</a:t>
            </a:r>
          </a:p>
          <a:p>
            <a:r>
              <a:rPr sz="22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Индивидульаный проект с низким бюджетом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большой риск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28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РИСКИ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762000"/>
            <a:ext cx="7772400" cy="563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Сложности постановки задач.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ТЗ одно а результаты разные. Разработка хорошего ТЗ или прототипа сайта может быть дороже стоимости проекта.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Сложности приемки и оценки качества проекта. 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Экспертная оценка  - дорого. Самостоятельно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ненадежно. Недостаточно опыта и знаний для оценки качества проекта.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32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Неочевидные критерии оценки. </a:t>
            </a:r>
          </a:p>
          <a:p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Мало объективных критериев оценки интерфейса сайта или эти методики дороги.</a:t>
            </a:r>
          </a:p>
          <a:p>
            <a:endParaRPr sz="24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2. Сроки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Сроки</a:t>
            </a:r>
          </a:p>
          <a:p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Ответственность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3. Качество продукта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Качество проекта. Спосбоы проверки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Дизайн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Согласование требований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тестировать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Требования к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CMS</a:t>
            </a:r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/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4. Квалификация разработчика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Специализиция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Опты работы с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CMS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Публикации, выступления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Компетенции ключивых специалистов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Опыт в смежных областях, опыт работы с 1С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Качество услуг хостинга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5. Репутация разработчика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Письменные рекомендации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Отзывы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Учредительные документы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6. Опыт и портфолио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Крупные клиенты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Сколько проектов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Отраслевые клиенты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Технологические наработки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Год основания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7</a:t>
            </a:r>
            <a:r>
              <a:rPr sz="3600" b="1" smtClean="0">
                <a:solidFill>
                  <a:schemeClr val="tx2"/>
                </a:solidFill>
              </a:rPr>
              <a:t>. Сертификаты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Сертификация Яндекса,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Begun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GoogleAdWords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/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Отношения с вендором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CMS</a:t>
            </a:r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Статус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1C-Bitrix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8</a:t>
            </a:r>
            <a:r>
              <a:rPr sz="3600" b="1" smtClean="0">
                <a:solidFill>
                  <a:schemeClr val="tx2"/>
                </a:solidFill>
              </a:rPr>
              <a:t>. Обслуживание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Стандарты управления проектами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Стандарты обслуживания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Какую отчетность предоставляют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Качество документации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Есть ли персональны менеджер проекта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ли выезжать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Возможность взаимодействовать напрмую с ключевыми специалистами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dirty="0" smtClean="0">
                <a:solidFill>
                  <a:schemeClr val="tx2"/>
                </a:solidFill>
              </a:rPr>
              <a:t>9</a:t>
            </a:r>
            <a:r>
              <a:rPr sz="3600" b="1" smtClean="0">
                <a:solidFill>
                  <a:schemeClr val="tx2"/>
                </a:solidFill>
              </a:rPr>
              <a:t>. Перспектива отношений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Длительность отношений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Гаратийное обслуживание проекта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Гарантии на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CMS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Идеи на поддержки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Обучение и на каких условиях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Техническая поддержка, платная/бесплатная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Заинтересованность в дальнейшем развитии проекта. Условия доработок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2"/>
                </a:solidFill>
              </a:rPr>
              <a:t>10. Комплексность услуг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0668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Комплексные услуги в области 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интернет-маркетинга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SEO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интернет-реклама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Стоимость услуг</a:t>
            </a:r>
          </a:p>
          <a:p>
            <a:pPr marL="514350" indent="-514350"/>
            <a:r>
              <a:rPr sz="2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Квалификация специалистов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066800" y="1295400"/>
            <a:ext cx="6858000" cy="46482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4572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Сайт </a:t>
            </a:r>
            <a:r>
              <a:rPr lang="ru-RU" sz="3600" b="1" dirty="0" smtClean="0">
                <a:solidFill>
                  <a:srgbClr val="C00000"/>
                </a:solidFill>
              </a:rPr>
              <a:t>–</a:t>
            </a:r>
            <a:r>
              <a:rPr sz="3600" b="1" smtClean="0">
                <a:solidFill>
                  <a:srgbClr val="C00000"/>
                </a:solidFill>
              </a:rPr>
              <a:t> часть интернет-маркетинга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3886200" y="4876800"/>
            <a:ext cx="13716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smtClean="0">
                <a:solidFill>
                  <a:schemeClr val="tx1"/>
                </a:solidFill>
              </a:rPr>
              <a:t>Сайт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371600" y="3886200"/>
            <a:ext cx="2057400" cy="1066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smtClean="0">
                <a:solidFill>
                  <a:schemeClr val="tx1"/>
                </a:solidFill>
              </a:rPr>
              <a:t>Контент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29000" y="3733800"/>
            <a:ext cx="4267200" cy="1143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smtClean="0">
                <a:solidFill>
                  <a:schemeClr val="tx1"/>
                </a:solidFill>
              </a:rPr>
              <a:t>Администрирование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95400" y="2362200"/>
            <a:ext cx="3124200" cy="1371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smtClean="0">
                <a:solidFill>
                  <a:schemeClr val="tx1"/>
                </a:solidFill>
              </a:rPr>
              <a:t>Интернет-реклама и продвижение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29200" y="2438400"/>
            <a:ext cx="2514600" cy="12192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smtClean="0">
                <a:solidFill>
                  <a:schemeClr val="tx1"/>
                </a:solidFill>
              </a:rPr>
              <a:t>Аналитика, статистика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29000" y="1371600"/>
            <a:ext cx="2514600" cy="12192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smtClean="0">
                <a:solidFill>
                  <a:schemeClr val="tx1"/>
                </a:solidFill>
              </a:rPr>
              <a:t>Улучшение интерфейса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5800" y="762000"/>
            <a:ext cx="7772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Зависимость от Исполнителя и его технологий. </a:t>
            </a: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 Нам сделали сайт на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системе </a:t>
            </a:r>
            <a:r>
              <a:rPr sz="2800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ХХХ.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Почему за него никто не берется?"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Потребность в постпроектном обслуживании. </a:t>
            </a: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"Наш разработчик улетел в Америку! Что нам делать?!"</a:t>
            </a:r>
            <a:endParaRPr sz="12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5800" y="228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РИСКИ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Digital </a:t>
            </a:r>
            <a:r>
              <a:rPr sz="3600" b="1" smtClean="0">
                <a:solidFill>
                  <a:schemeClr val="accent5">
                    <a:lumMod val="75000"/>
                  </a:schemeClr>
                </a:solidFill>
              </a:rPr>
              <a:t>- агентство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Продажи </a:t>
            </a:r>
          </a:p>
          <a:p>
            <a:pPr algn="ctr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</a:p>
          <a:p>
            <a:pPr algn="ctr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Эффективный интерфейс и функциональные возможности сайта</a:t>
            </a:r>
          </a:p>
          <a:p>
            <a:pPr algn="ctr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algn="ctr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Грамотный контент</a:t>
            </a:r>
          </a:p>
          <a:p>
            <a:pPr algn="ctr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algn="ctr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Целевые посетители</a:t>
            </a:r>
          </a:p>
          <a:p>
            <a:pPr algn="ctr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algn="ctr"/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Управление контактом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1219200"/>
            <a:ext cx="8839200" cy="563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2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 за внимание!</a:t>
            </a:r>
          </a:p>
          <a:p>
            <a:pPr algn="ctr"/>
            <a:endParaRPr sz="24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sz="4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Ярослав Голуб</a:t>
            </a:r>
          </a:p>
          <a:p>
            <a:pPr algn="ctr"/>
            <a:endParaRPr lang="en-US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иректор по маркетингу интернет-агентства</a:t>
            </a:r>
          </a:p>
          <a:p>
            <a:pPr algn="ctr"/>
            <a:endParaRPr sz="24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sz="24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sz="3200" b="1" smtClean="0">
              <a:solidFill>
                <a:srgbClr val="A51328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A51328"/>
                </a:solidFill>
              </a:rPr>
              <a:t>golub@intecweb.ru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Skype: golub.tv</a:t>
            </a:r>
          </a:p>
          <a:p>
            <a:pPr algn="ctr"/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(351) 750</a:t>
            </a:r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 </a:t>
            </a:r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24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A51328"/>
                </a:solidFill>
              </a:rPr>
              <a:t>www.intecweb.ru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легкий шаг в мир электронной коммерции	</a:t>
            </a:r>
          </a:p>
          <a:p>
            <a:endParaRPr sz="24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667000"/>
            <a:ext cx="283155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5800" y="990600"/>
            <a:ext cx="7772400" cy="472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Стоимость владения &gt; стоимости разработки. </a:t>
            </a: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Экономим мало и один раз, теряем много и постоянно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sz="2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2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2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36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5800" y="228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РИСКИ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мы обычно выбираем: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9600" y="1397000"/>
          <a:ext cx="7924800" cy="4364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00200"/>
                <a:gridCol w="1524000"/>
                <a:gridCol w="1524000"/>
                <a:gridCol w="1524000"/>
              </a:tblGrid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БыстроСайт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ПростоСайт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СуперСайт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МегаСайт</a:t>
                      </a:r>
                      <a:endParaRPr lang="ru-RU" dirty="0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Цена,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80 000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160 000 руб.</a:t>
                      </a:r>
                      <a:endParaRPr lang="ru-RU" dirty="0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5-7 дней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20-30</a:t>
                      </a:r>
                      <a:r>
                        <a:rPr lang="ru-RU" baseline="0" dirty="0" smtClean="0"/>
                        <a:t> дней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30-40 дней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60-70 дней</a:t>
                      </a:r>
                      <a:endParaRPr lang="ru-RU" dirty="0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Низкое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Высокое</a:t>
                      </a:r>
                      <a:endParaRPr lang="ru-RU" dirty="0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Портфолио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нравится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 хорошие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</a:t>
                      </a:r>
                      <a:r>
                        <a:rPr lang="ru-RU" baseline="0" dirty="0" smtClean="0"/>
                        <a:t> работы отличные</a:t>
                      </a:r>
                      <a:endParaRPr lang="ru-RU" dirty="0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 крупных клиентов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«Стрела»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«ЧКЗ», «</a:t>
                      </a:r>
                      <a:r>
                        <a:rPr lang="ru-RU" dirty="0" err="1" smtClean="0"/>
                        <a:t>Савис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«Бета-Банк»</a:t>
                      </a:r>
                      <a:endParaRPr lang="ru-RU" dirty="0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подходит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Подходит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Подходит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подходит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ТОП-10 </a:t>
            </a:r>
            <a:r>
              <a:rPr sz="3600" b="1" smtClean="0">
                <a:solidFill>
                  <a:srgbClr val="C00000"/>
                </a:solidFill>
              </a:rPr>
              <a:t>ошибок выбора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Затраты на выбор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&gt; </a:t>
            </a:r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стоимости разработки. </a:t>
            </a: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Выбираем так усердно, тщательно, упорно, долго, осторожно, требовательно,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sz="2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разработчика на проект </a:t>
            </a:r>
            <a:r>
              <a:rPr sz="2800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стоимостью </a:t>
            </a:r>
            <a:r>
              <a:rPr sz="2800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</a:t>
            </a:r>
            <a:r>
              <a:rPr sz="2800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000 руб.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 вдруг что упустим?!</a:t>
            </a:r>
          </a:p>
          <a:p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Ваше время стоит денег! Берегите его!</a:t>
            </a: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ТОП-10 ошибок выбора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Оценка стоимости проекта без учета самого проекта </a:t>
            </a: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"Н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 предложили то же самое, только в пять раз дешевле."</a:t>
            </a:r>
          </a:p>
          <a:p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Оценка функциональных возможностей</a:t>
            </a: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Технологии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себестоимость, 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продукт остаются за кадром</a:t>
            </a: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ТОП-10 ошибок выбора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Некорректные цели проекта.</a:t>
            </a:r>
          </a:p>
          <a:p>
            <a:r>
              <a:rPr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Высокие требования, низкий бюджет, изначально нереалистичные требования.</a:t>
            </a:r>
            <a:endParaRPr lang="ru-RU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"Сделайте как у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Apple.com</a:t>
            </a:r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но за 30 000 руб</a:t>
            </a:r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."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Хотим эксклюзивно, качественно, много, быстро и дешево.</a:t>
            </a: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rgbClr val="C00000"/>
                </a:solidFill>
              </a:rPr>
              <a:t>ТОП-10 ошибок выбора</a:t>
            </a:r>
            <a:endParaRPr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Оцениваем продукт, а не компанию.</a:t>
            </a:r>
            <a:endParaRPr lang="ru-RU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Сраниваем предложение между собой, забывая оценить самих разработчиков</a:t>
            </a:r>
          </a:p>
          <a:p>
            <a:endParaRPr sz="2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Ключевые сотрудники</a:t>
            </a: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Компетенции, квалификация сотрудников</a:t>
            </a: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Организация ключиевых БП</a:t>
            </a:r>
          </a:p>
          <a:p>
            <a:r>
              <a:rPr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sz="28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sz="12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6" descr="C:\интек\наши лого и ФС\логотип инте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19800"/>
            <a:ext cx="182215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1127</Words>
  <Application>Microsoft Office PowerPoint</Application>
  <PresentationFormat>Экран (4:3)</PresentationFormat>
  <Paragraphs>272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Ярослав</dc:creator>
  <cp:lastModifiedBy>Ярослав</cp:lastModifiedBy>
  <cp:revision>183</cp:revision>
  <dcterms:created xsi:type="dcterms:W3CDTF">2006-08-16T00:00:00Z</dcterms:created>
  <dcterms:modified xsi:type="dcterms:W3CDTF">2012-04-24T05:25:17Z</dcterms:modified>
</cp:coreProperties>
</file>