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1" r:id="rId15"/>
    <p:sldId id="296" r:id="rId16"/>
    <p:sldId id="297" r:id="rId17"/>
    <p:sldId id="275" r:id="rId18"/>
    <p:sldId id="280" r:id="rId19"/>
    <p:sldId id="281" r:id="rId20"/>
    <p:sldId id="276" r:id="rId21"/>
    <p:sldId id="282" r:id="rId22"/>
    <p:sldId id="278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74" r:id="rId34"/>
    <p:sldId id="293" r:id="rId35"/>
    <p:sldId id="295" r:id="rId36"/>
    <p:sldId id="29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938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17B07-2171-45F9-8E97-8C8E9750F50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55557-DAA0-402A-81B4-FD58D4911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0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66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53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53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99841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38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588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95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3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70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74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67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64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60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85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74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26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43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8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F72272"/>
              </a:gs>
              <a:gs pos="16000">
                <a:srgbClr val="FF36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71500" y="2468941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Управление проектами: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cs typeface="Calibri" panose="020F0502020204030204" pitchFamily="34" charset="0"/>
              </a:rPr>
              <a:t>к</a:t>
            </a:r>
            <a:r>
              <a:rPr lang="ru-RU" sz="3200" dirty="0" smtClean="0">
                <a:solidFill>
                  <a:schemeClr val="bg1"/>
                </a:solidFill>
                <a:cs typeface="Calibri" panose="020F0502020204030204" pitchFamily="34" charset="0"/>
              </a:rPr>
              <a:t>ак успеть в срок, не упуская мелочей</a:t>
            </a:r>
            <a:endParaRPr lang="ru-RU" sz="3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81400" y="4343400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500" y="4514462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0" dirty="0" smtClean="0">
                <a:solidFill>
                  <a:schemeClr val="bg1"/>
                </a:solidFill>
                <a:latin typeface="+mn-lt"/>
              </a:rPr>
              <a:t>Тимур </a:t>
            </a:r>
            <a:r>
              <a:rPr lang="ru-RU" sz="1800" b="0" dirty="0" err="1" smtClean="0">
                <a:solidFill>
                  <a:schemeClr val="bg1"/>
                </a:solidFill>
                <a:latin typeface="+mn-lt"/>
              </a:rPr>
              <a:t>Хамзин</a:t>
            </a:r>
            <a:endParaRPr lang="ru-RU" sz="1800" b="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ru-RU" b="0" dirty="0" smtClean="0">
                <a:solidFill>
                  <a:schemeClr val="bg1"/>
                </a:solidFill>
                <a:latin typeface="+mn-lt"/>
              </a:rPr>
              <a:t>Менеджер по развитию компания </a:t>
            </a:r>
            <a:r>
              <a:rPr lang="en-US" b="0" dirty="0" smtClean="0">
                <a:solidFill>
                  <a:schemeClr val="bg1"/>
                </a:solidFill>
                <a:latin typeface="+mn-lt"/>
              </a:rPr>
              <a:t>Intec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2" descr="O:\1. Компания INTEC\лого_бел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277" y="1700808"/>
            <a:ext cx="1597446" cy="40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85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79512" y="179781"/>
            <a:ext cx="8935656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Задачи вместо </a:t>
            </a:r>
            <a:r>
              <a:rPr lang="en-US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e-mail</a:t>
            </a:r>
            <a:endParaRPr lang="ru-RU" sz="3200" b="1" dirty="0" smtClean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75016"/>
            <a:ext cx="5400600" cy="264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43669" y="1844824"/>
            <a:ext cx="346483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 smtClean="0">
                <a:ea typeface="Calibri"/>
                <a:cs typeface="Calibri"/>
              </a:rPr>
              <a:t>Ставьте задачи внешним участникам, которых нет в вашем Битрикс24</a:t>
            </a:r>
          </a:p>
          <a:p>
            <a:pPr marL="171450" indent="-171450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 smtClean="0">
                <a:ea typeface="Calibri"/>
                <a:cs typeface="Calibri"/>
              </a:rPr>
              <a:t>Добавьте </a:t>
            </a:r>
            <a:r>
              <a:rPr lang="en-US" sz="1600" dirty="0" smtClean="0">
                <a:ea typeface="Calibri"/>
                <a:cs typeface="Calibri"/>
              </a:rPr>
              <a:t>e-mail </a:t>
            </a:r>
            <a:r>
              <a:rPr lang="ru-RU" sz="1600" dirty="0" smtClean="0">
                <a:ea typeface="Calibri"/>
                <a:cs typeface="Calibri"/>
              </a:rPr>
              <a:t>получателя </a:t>
            </a:r>
          </a:p>
          <a:p>
            <a:pPr marL="171450" indent="-171450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 smtClean="0">
                <a:ea typeface="Calibri"/>
                <a:cs typeface="Calibri"/>
              </a:rPr>
              <a:t>Участник сможет работать с задачей из почты или на отдельной странице</a:t>
            </a:r>
          </a:p>
          <a:p>
            <a:pPr marL="171450" indent="-171450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 smtClean="0">
                <a:ea typeface="Calibri"/>
                <a:cs typeface="Calibri"/>
              </a:rPr>
              <a:t>Участник может</a:t>
            </a:r>
            <a:r>
              <a:rPr lang="en-US" sz="1600" dirty="0" smtClean="0">
                <a:ea typeface="Calibri"/>
                <a:cs typeface="Calibri"/>
              </a:rPr>
              <a:t>: </a:t>
            </a:r>
            <a:r>
              <a:rPr lang="ru-RU" sz="1600" dirty="0" smtClean="0">
                <a:ea typeface="Calibri"/>
                <a:cs typeface="Calibri"/>
              </a:rPr>
              <a:t>начать и завершить выполнение задачи, добавлять комментарии, файлы</a:t>
            </a:r>
            <a:endParaRPr lang="ru-RU" sz="1600" dirty="0">
              <a:ea typeface="Calibri"/>
              <a:cs typeface="Calibri"/>
            </a:endParaRPr>
          </a:p>
        </p:txBody>
      </p:sp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1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276872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  <a:p>
            <a:pPr marL="457200" indent="-457200">
              <a:buFont typeface="Arial"/>
              <a:buChar char="•"/>
            </a:pPr>
            <a:endParaRPr lang="ru-RU" sz="2800" dirty="0" smtClean="0"/>
          </a:p>
          <a:p>
            <a:endParaRPr lang="ru-RU" sz="2800" dirty="0"/>
          </a:p>
          <a:p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332656"/>
            <a:ext cx="6984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/>
          </a:p>
          <a:p>
            <a:r>
              <a:rPr lang="ru-RU" sz="2800" b="1" dirty="0" smtClean="0"/>
              <a:t>Вы обсуждаете задачу голосом или в почте. Что дальше?</a:t>
            </a:r>
            <a:endParaRPr lang="ru-RU" sz="2800" b="1" dirty="0"/>
          </a:p>
          <a:p>
            <a:endParaRPr lang="ru-RU" sz="2800" b="1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b="18539"/>
          <a:stretch/>
        </p:blipFill>
        <p:spPr>
          <a:xfrm>
            <a:off x="467544" y="2286417"/>
            <a:ext cx="5090221" cy="2952328"/>
          </a:xfrm>
          <a:prstGeom prst="rect">
            <a:avLst/>
          </a:prstGeom>
        </p:spPr>
      </p:pic>
      <p:pic>
        <p:nvPicPr>
          <p:cNvPr id="5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38664"/>
            <a:ext cx="5070539" cy="402600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8297658" cy="244827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Бесконечные </a:t>
            </a:r>
            <a:r>
              <a:rPr lang="ru-RU" sz="2000" dirty="0" err="1" smtClean="0"/>
              <a:t>перепосты</a:t>
            </a:r>
            <a:r>
              <a:rPr lang="ru-RU" sz="2000" dirty="0" smtClean="0"/>
              <a:t> задачи и комментариев к ней</a:t>
            </a:r>
            <a:r>
              <a:rPr lang="en-US" sz="2000" dirty="0" smtClean="0"/>
              <a:t> (</a:t>
            </a:r>
            <a:r>
              <a:rPr lang="ru-RU" sz="2000" dirty="0" err="1"/>
              <a:t>Re</a:t>
            </a:r>
            <a:r>
              <a:rPr lang="ru-RU" sz="2000" dirty="0"/>
              <a:t>: Срочно!!</a:t>
            </a:r>
            <a:r>
              <a:rPr lang="ru-RU" sz="2000" dirty="0" smtClean="0"/>
              <a:t>!, </a:t>
            </a:r>
            <a:r>
              <a:rPr lang="en-US" sz="2000" dirty="0" err="1" smtClean="0"/>
              <a:t>Re:Re:Re</a:t>
            </a:r>
            <a:r>
              <a:rPr lang="en-US" sz="2000" dirty="0" smtClean="0"/>
              <a:t>)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Путаница в </a:t>
            </a:r>
            <a:r>
              <a:rPr lang="ru-RU" sz="2000" dirty="0" smtClean="0"/>
              <a:t>куче бумажек и сроках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Отсутствие актуальных версий файлов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Непонимание между сотрудниками </a:t>
            </a:r>
            <a:endParaRPr lang="ru-RU" sz="2000" dirty="0"/>
          </a:p>
        </p:txBody>
      </p:sp>
      <p:pic>
        <p:nvPicPr>
          <p:cNvPr id="4" name="Picture 2" descr="O:\1. Компания INTEC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8342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1" y="941063"/>
            <a:ext cx="6758528" cy="628650"/>
          </a:xfrm>
          <a:prstGeom prst="rect">
            <a:avLst/>
          </a:prstGeom>
        </p:spPr>
        <p:txBody>
          <a:bodyPr vert="horz" lIns="91390" tIns="45695" rIns="91390" bIns="45695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775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50165" y="1427753"/>
            <a:ext cx="31242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39552" y="3068217"/>
            <a:ext cx="3428997" cy="2269850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r>
              <a:rPr lang="ru-RU" sz="1600" dirty="0">
                <a:ea typeface="Calibri"/>
                <a:cs typeface="Calibri"/>
              </a:rPr>
              <a:t>Предоставьте исполнителям все необходимые материалы: </a:t>
            </a:r>
          </a:p>
          <a:p>
            <a:endParaRPr lang="ru-RU" sz="1600" dirty="0"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Приложите файлы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Участвуйте в обсуждении задачи в комментариях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Давайте быструю обратную связь - ставьте лайки </a:t>
            </a:r>
            <a:r>
              <a:rPr lang="en-US" sz="1600" dirty="0" smtClean="0">
                <a:ea typeface="Calibri"/>
                <a:cs typeface="Calibri"/>
                <a:sym typeface="Wingdings" panose="05000000000000000000" pitchFamily="2" charset="2"/>
              </a:rPr>
              <a:t></a:t>
            </a:r>
            <a:endParaRPr lang="ru-RU" sz="1600" dirty="0">
              <a:ea typeface="Calibri"/>
              <a:cs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6365" y="1603685"/>
            <a:ext cx="3276600" cy="1177243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существует вероятность хотя бы в один процент, что вас поймут неправильно, вас поймут неправильно»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8832" y="179781"/>
            <a:ext cx="9144000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Исключаем закон </a:t>
            </a:r>
            <a:r>
              <a:rPr lang="ru-RU" sz="3200" b="1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Мерфи</a:t>
            </a:r>
            <a:endParaRPr lang="ru-RU" sz="3200" b="1" dirty="0" smtClean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8194" name="Picture 2" descr="C:\Users\dfilatkin\Desktop\screenshot-myfirstcompany.bitrix24.ru 2017-02-19 19-05-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4551074" cy="297200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5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179781"/>
            <a:ext cx="886364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Чек-листы для сложных задач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1719967"/>
            <a:ext cx="346483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/>
                <a:cs typeface="Calibri"/>
              </a:rPr>
              <a:t>Если задача включает несколько шагов или необходимо подготовить комплект (документов, </a:t>
            </a:r>
            <a:r>
              <a:rPr lang="ru-RU" sz="1600" dirty="0" smtClean="0">
                <a:ea typeface="Calibri"/>
                <a:cs typeface="Calibri"/>
              </a:rPr>
              <a:t>макетов), </a:t>
            </a:r>
            <a:r>
              <a:rPr lang="ru-RU" sz="1600" dirty="0">
                <a:ea typeface="Calibri"/>
                <a:cs typeface="Calibri"/>
              </a:rPr>
              <a:t>используйте </a:t>
            </a:r>
            <a:r>
              <a:rPr lang="ru-RU" sz="1600" dirty="0" smtClean="0">
                <a:ea typeface="Calibri"/>
                <a:cs typeface="Calibri"/>
              </a:rPr>
              <a:t>чек-лист</a:t>
            </a:r>
            <a:endParaRPr lang="ru-RU" sz="1600" dirty="0">
              <a:ea typeface="Calibri"/>
              <a:cs typeface="Calibri"/>
            </a:endParaRPr>
          </a:p>
          <a:p>
            <a:endParaRPr lang="ru-RU" sz="1600" dirty="0">
              <a:ea typeface="Calibri"/>
              <a:cs typeface="Calibri"/>
            </a:endParaRPr>
          </a:p>
          <a:p>
            <a:r>
              <a:rPr lang="ru-RU" sz="1600" dirty="0">
                <a:ea typeface="Calibri"/>
                <a:cs typeface="Calibri"/>
              </a:rPr>
              <a:t>Это наглядно, удобно и прозрачно для всех участников: сразу видно, как двигается </a:t>
            </a:r>
            <a:r>
              <a:rPr lang="ru-RU" sz="1600" dirty="0" smtClean="0">
                <a:ea typeface="Calibri"/>
                <a:cs typeface="Calibri"/>
              </a:rPr>
              <a:t>процесс</a:t>
            </a:r>
            <a:endParaRPr lang="ru-RU" sz="1600" dirty="0">
              <a:ea typeface="Calibri"/>
              <a:cs typeface="Calibri"/>
            </a:endParaRPr>
          </a:p>
          <a:p>
            <a:endParaRPr lang="ru-RU" sz="1600" dirty="0">
              <a:ea typeface="Calibri"/>
              <a:cs typeface="Calibri"/>
            </a:endParaRPr>
          </a:p>
          <a:p>
            <a:r>
              <a:rPr lang="ru-RU" sz="1600" dirty="0">
                <a:ea typeface="Calibri"/>
                <a:cs typeface="Calibri"/>
              </a:rPr>
              <a:t>Пункты из чек-листа можно менять местами, редактировать и </a:t>
            </a:r>
            <a:r>
              <a:rPr lang="ru-RU" sz="1600" dirty="0" smtClean="0">
                <a:ea typeface="Calibri"/>
                <a:cs typeface="Calibri"/>
              </a:rPr>
              <a:t>вычеркивать</a:t>
            </a:r>
            <a:endParaRPr lang="ru-RU" sz="1600" dirty="0">
              <a:ea typeface="Calibri"/>
              <a:cs typeface="Calibri"/>
            </a:endParaRPr>
          </a:p>
          <a:p>
            <a:endParaRPr lang="ru-RU" sz="1600" dirty="0">
              <a:ea typeface="Calibri"/>
              <a:cs typeface="Calibr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4833471" cy="406168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9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51520" y="226083"/>
            <a:ext cx="886364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Подзадачи и группы подзадач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1719966"/>
            <a:ext cx="3509714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Calibri"/>
                <a:cs typeface="Calibri"/>
              </a:rPr>
              <a:t>Сложные задачи для удобства можно разбивать на </a:t>
            </a:r>
            <a:r>
              <a:rPr lang="ru-RU" dirty="0" smtClean="0">
                <a:ea typeface="Calibri"/>
                <a:cs typeface="Calibri"/>
              </a:rPr>
              <a:t>подзадачи</a:t>
            </a:r>
            <a:r>
              <a:rPr lang="en-US" dirty="0" smtClean="0">
                <a:ea typeface="Calibri"/>
                <a:cs typeface="Calibri"/>
              </a:rPr>
              <a:t>:</a:t>
            </a:r>
            <a:r>
              <a:rPr lang="ru-RU" dirty="0" smtClean="0">
                <a:ea typeface="Calibri"/>
                <a:cs typeface="Calibri"/>
              </a:rPr>
              <a:t> </a:t>
            </a:r>
            <a:endParaRPr lang="ru-RU" dirty="0">
              <a:ea typeface="Calibri"/>
              <a:cs typeface="Calibri"/>
            </a:endParaRPr>
          </a:p>
          <a:p>
            <a:endParaRPr lang="ru-RU" sz="1600" dirty="0"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ea typeface="Calibri"/>
                <a:cs typeface="Calibri"/>
              </a:rPr>
              <a:t>У каждой подзадачи – свой ответственный, свои сроки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ea typeface="Calibri"/>
                <a:cs typeface="Calibri"/>
              </a:rPr>
              <a:t>Сотрудник видит только те подзадачи, в которых участвует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ea typeface="Calibri"/>
                <a:cs typeface="Calibri"/>
              </a:rPr>
              <a:t>В списке задач </a:t>
            </a:r>
            <a:r>
              <a:rPr lang="ru-RU" sz="1400" dirty="0" smtClean="0">
                <a:ea typeface="Calibri"/>
                <a:cs typeface="Calibri"/>
              </a:rPr>
              <a:t>удобно просматривать подзадачи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ea typeface="Calibri"/>
                <a:cs typeface="Calibri"/>
              </a:rPr>
              <a:t>При сдвигании сроков подзадач, двигается срок основной задачи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ea typeface="Calibri"/>
                <a:cs typeface="Calibri"/>
              </a:rPr>
              <a:t>По завершению всех подзадач, завершается основная задача</a:t>
            </a:r>
            <a:endParaRPr lang="ru-RU" sz="1400" dirty="0">
              <a:ea typeface="Calibri"/>
              <a:cs typeface="Calibri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18" y="2120537"/>
            <a:ext cx="5340408" cy="2630565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1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564" y="1492910"/>
            <a:ext cx="348036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Calibri"/>
              </a:rPr>
              <a:t>Объедините сотрудников в рабочие группы и организуйте совместную работу над проектами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Calibri"/>
              </a:rPr>
              <a:t>Обсуждайте рабочие вопросы, как в социальных сетях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Calibri"/>
              </a:rPr>
              <a:t>Храните документы по проекту на Диске группы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Calibri"/>
              </a:rPr>
              <a:t>Ведите общий календарь встреч и событий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16859" y="662595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900" dirty="0">
              <a:latin typeface="Calibri"/>
              <a:cs typeface="Calibri"/>
            </a:endParaRPr>
          </a:p>
        </p:txBody>
      </p:sp>
      <p:pic>
        <p:nvPicPr>
          <p:cNvPr id="13315" name="Picture 3" descr="C:\Users\dfilatkin\Documents\Bitrix24\dfilatkin\_задачки\_презентации\скриншоты\рабочие группы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90"/>
          <a:stretch/>
        </p:blipFill>
        <p:spPr bwMode="auto">
          <a:xfrm>
            <a:off x="4139952" y="1340769"/>
            <a:ext cx="4572136" cy="326157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226083"/>
            <a:ext cx="886364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Все задачи собраны в одном проекте</a:t>
            </a:r>
          </a:p>
        </p:txBody>
      </p:sp>
      <p:pic>
        <p:nvPicPr>
          <p:cNvPr id="8" name="Picture 2" descr="O:\1. Компания INTEC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348880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  <a:p>
            <a:pPr marL="457200" indent="-457200">
              <a:buFont typeface="Arial"/>
              <a:buChar char="•"/>
            </a:pPr>
            <a:endParaRPr lang="ru-RU" sz="2800" dirty="0" smtClean="0"/>
          </a:p>
          <a:p>
            <a:endParaRPr lang="ru-RU" sz="2800" dirty="0"/>
          </a:p>
          <a:p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27584" y="1196752"/>
            <a:ext cx="6624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Контроль сроков носит эпизодический характер, руководитель подключается к задаче только в день </a:t>
            </a:r>
            <a:r>
              <a:rPr lang="ru-RU" sz="2400" b="1" dirty="0" err="1" smtClean="0"/>
              <a:t>дедлайна</a:t>
            </a:r>
            <a:r>
              <a:rPr lang="ru-RU" sz="2400" b="1" dirty="0"/>
              <a:t>.</a:t>
            </a:r>
            <a:r>
              <a:rPr lang="ru-RU" sz="2400" b="1" dirty="0" smtClean="0"/>
              <a:t> </a:t>
            </a:r>
          </a:p>
          <a:p>
            <a:endParaRPr lang="en-US" sz="2400" dirty="0" smtClean="0"/>
          </a:p>
          <a:p>
            <a:r>
              <a:rPr lang="ru-RU" sz="2400" dirty="0" smtClean="0"/>
              <a:t>Что дальше?</a:t>
            </a:r>
            <a:endParaRPr lang="ru-RU" sz="2400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010" y="2492896"/>
            <a:ext cx="4741990" cy="388843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68144" y="5805264"/>
            <a:ext cx="2808312" cy="8423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00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53480"/>
            <a:ext cx="5904656" cy="500141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Руководитель слишком поздно понимает, что задача просрочена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Руководитель не успевает делегировать задачу другому сотруднику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Сроки </a:t>
            </a:r>
            <a:r>
              <a:rPr lang="ru-RU" sz="2000" dirty="0" smtClean="0"/>
              <a:t>сорваны, задача не выполнена</a:t>
            </a:r>
            <a:endParaRPr lang="ru-RU" sz="2000" dirty="0"/>
          </a:p>
          <a:p>
            <a:pPr marL="457200" indent="-457200">
              <a:buFont typeface="+mj-lt"/>
              <a:buAutoNum type="arabicPeriod"/>
            </a:pP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5661248"/>
            <a:ext cx="2808312" cy="8423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r="32" b="11941"/>
          <a:stretch/>
        </p:blipFill>
        <p:spPr>
          <a:xfrm flipH="1">
            <a:off x="4572000" y="2541448"/>
            <a:ext cx="4571999" cy="4316552"/>
          </a:xfrm>
          <a:prstGeom prst="rect">
            <a:avLst/>
          </a:prstGeom>
        </p:spPr>
      </p:pic>
      <p:pic>
        <p:nvPicPr>
          <p:cNvPr id="5" name="Picture 2" descr="O:\1. Компания INTEC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550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932040" y="1953177"/>
            <a:ext cx="3733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 smtClean="0">
                <a:latin typeface="Calibri "/>
                <a:ea typeface="Calibri"/>
                <a:cs typeface="Calibri Light"/>
              </a:rPr>
              <a:t>Следить за сроками вам помогут счётчики.</a:t>
            </a:r>
            <a:endParaRPr lang="ru-RU" sz="1600" b="0" dirty="0">
              <a:latin typeface="Calibri "/>
              <a:ea typeface="Calibri"/>
              <a:cs typeface="Calibri Light"/>
            </a:endParaRPr>
          </a:p>
          <a:p>
            <a:endParaRPr lang="en-US" sz="1600" b="0" dirty="0" smtClean="0">
              <a:latin typeface="Calibri "/>
              <a:ea typeface="Calibri"/>
              <a:cs typeface="Calibri Light"/>
            </a:endParaRPr>
          </a:p>
          <a:p>
            <a:r>
              <a:rPr lang="ru-RU" sz="1600" b="0" dirty="0" smtClean="0">
                <a:latin typeface="Calibri "/>
                <a:ea typeface="Calibri"/>
                <a:cs typeface="Calibri Light"/>
              </a:rPr>
              <a:t>Счетчик показывает</a:t>
            </a:r>
            <a:r>
              <a:rPr lang="en-US" sz="1600" b="0" dirty="0" smtClean="0">
                <a:latin typeface="Calibri "/>
                <a:ea typeface="Calibri"/>
                <a:cs typeface="Calibri Light"/>
              </a:rPr>
              <a:t>: </a:t>
            </a:r>
            <a:endParaRPr lang="ru-RU" sz="1600" b="0" dirty="0" smtClean="0">
              <a:latin typeface="Calibri "/>
              <a:ea typeface="Calibri"/>
              <a:cs typeface="Calibri Light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b="0" dirty="0" smtClean="0">
                <a:latin typeface="Calibri "/>
                <a:ea typeface="Calibri"/>
                <a:cs typeface="Calibri Light"/>
              </a:rPr>
              <a:t>сколько времени вы потратили на задачу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b="0" dirty="0" smtClean="0">
                <a:latin typeface="Calibri "/>
                <a:ea typeface="Calibri"/>
                <a:cs typeface="Calibri Light"/>
              </a:rPr>
              <a:t>сколько осталось времени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b="0" dirty="0" smtClean="0">
                <a:latin typeface="Calibri "/>
                <a:ea typeface="Calibri"/>
                <a:cs typeface="Calibri Light"/>
              </a:rPr>
              <a:t>насколько превышен лимит</a:t>
            </a:r>
          </a:p>
          <a:p>
            <a:endParaRPr lang="ru-RU" sz="1600" b="0" dirty="0">
              <a:latin typeface="Calibri "/>
              <a:ea typeface="Calibri"/>
              <a:cs typeface="Calibri Light"/>
            </a:endParaRPr>
          </a:p>
          <a:p>
            <a:r>
              <a:rPr lang="ru-RU" sz="1600" b="0" dirty="0" smtClean="0">
                <a:latin typeface="Calibri "/>
                <a:ea typeface="Calibri"/>
                <a:cs typeface="Calibri Light"/>
              </a:rPr>
              <a:t>Сводите значение счетчика к минимуму.</a:t>
            </a:r>
            <a:endParaRPr lang="ru-RU" sz="1600" b="0" dirty="0">
              <a:latin typeface="Calibri "/>
              <a:ea typeface="Calibri"/>
              <a:cs typeface="Calibri Ligh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" y="828049"/>
            <a:ext cx="9143999" cy="584727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 "/>
                <a:ea typeface="Calibri Light" charset="0"/>
                <a:cs typeface="Calibri Light" charset="0"/>
              </a:rPr>
              <a:t>Контроль сроков… как игра </a:t>
            </a:r>
            <a:r>
              <a:rPr lang="en-US" sz="3200" b="1" dirty="0" smtClean="0">
                <a:solidFill>
                  <a:srgbClr val="000000"/>
                </a:solidFill>
                <a:latin typeface="Calibri "/>
                <a:ea typeface="Calibri Light" charset="0"/>
                <a:cs typeface="Calibri Light" charset="0"/>
                <a:sym typeface="Wingdings" panose="05000000000000000000" pitchFamily="2" charset="2"/>
              </a:rPr>
              <a:t></a:t>
            </a:r>
            <a:r>
              <a:rPr lang="ru-RU" sz="3200" b="1" dirty="0" smtClean="0">
                <a:solidFill>
                  <a:srgbClr val="000000"/>
                </a:solidFill>
                <a:latin typeface="Calibri "/>
                <a:ea typeface="Calibri Light" charset="0"/>
                <a:cs typeface="Calibri Light" charset="0"/>
              </a:rPr>
              <a:t> </a:t>
            </a:r>
          </a:p>
        </p:txBody>
      </p:sp>
      <p:pic>
        <p:nvPicPr>
          <p:cNvPr id="6" name="Изображение 2"/>
          <p:cNvPicPr>
            <a:picLocks noChangeAspect="1"/>
          </p:cNvPicPr>
          <p:nvPr/>
        </p:nvPicPr>
        <p:blipFill rotWithShape="1">
          <a:blip r:embed="rId3"/>
          <a:srcRect l="17282" t="37650" r="53460"/>
          <a:stretch/>
        </p:blipFill>
        <p:spPr>
          <a:xfrm>
            <a:off x="1043633" y="1819955"/>
            <a:ext cx="3197809" cy="355961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5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8600" y="1794266"/>
            <a:ext cx="4349824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На столе </a:t>
            </a:r>
            <a:r>
              <a:rPr lang="ru-RU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куча </a:t>
            </a:r>
            <a:r>
              <a:rPr lang="ru-RU" sz="20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стикеров</a:t>
            </a:r>
            <a:r>
              <a:rPr lang="ru-RU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со списками дел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Заметки в ежедневнике, «</a:t>
            </a:r>
            <a:r>
              <a:rPr lang="ru-RU" sz="20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напоминалки</a:t>
            </a: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» в календаре, «флажки» в почтовой переписке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Сложно разобраться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ru-RU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к чему приступить в первую очередь, что уже сделано, а что просрочено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2000" b="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r>
              <a:rPr lang="ru-RU" sz="2000" b="1" dirty="0" smtClean="0">
                <a:latin typeface="Calibri" panose="020F0502020204030204" pitchFamily="34" charset="0"/>
              </a:rPr>
              <a:t>А как еще не забыть про задачи и все успеть</a:t>
            </a:r>
            <a:r>
              <a:rPr lang="en-US" sz="2000" b="1" dirty="0" smtClean="0">
                <a:latin typeface="Calibri" panose="020F0502020204030204" pitchFamily="34" charset="0"/>
              </a:rPr>
              <a:t>?</a:t>
            </a:r>
            <a:endParaRPr lang="ru-RU" sz="2000" b="1" dirty="0" smtClean="0">
              <a:latin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2000" b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Изображение 7" descr="Depositphotos_7520369_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6" t="2876" r="15725" b="12212"/>
          <a:stretch/>
        </p:blipFill>
        <p:spPr>
          <a:xfrm>
            <a:off x="0" y="1074186"/>
            <a:ext cx="3274074" cy="42307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38600" y="823597"/>
            <a:ext cx="506888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  Как обычно</a:t>
            </a:r>
          </a:p>
        </p:txBody>
      </p:sp>
      <p:pic>
        <p:nvPicPr>
          <p:cNvPr id="7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7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62136" y="2056780"/>
            <a:ext cx="373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Распределяйте задачи между сотрудниками 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1600" dirty="0">
              <a:ea typeface="Calibri"/>
              <a:cs typeface="Calibri"/>
            </a:endParaRP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Вы останетесь «наблюдателем»</a:t>
            </a:r>
            <a:r>
              <a:rPr lang="en-US" sz="1600" dirty="0">
                <a:ea typeface="Calibri"/>
                <a:cs typeface="Calibri"/>
              </a:rPr>
              <a:t> </a:t>
            </a:r>
            <a:r>
              <a:rPr lang="ru-RU" sz="1600" dirty="0">
                <a:ea typeface="Calibri"/>
                <a:cs typeface="Calibri"/>
              </a:rPr>
              <a:t>в задаче и будете следить за работой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ru-RU" sz="1600" dirty="0">
              <a:ea typeface="Calibri"/>
              <a:cs typeface="Calibri"/>
            </a:endParaRP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Руководитель может сам себе делегировать (забрать) задачи своих подчиненных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2136" y="828049"/>
            <a:ext cx="8881876" cy="584727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defTabSz="685086"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 "/>
                <a:ea typeface="Calibri Light" charset="0"/>
                <a:cs typeface="Calibri Light" charset="0"/>
              </a:rPr>
              <a:t>Делегируй, или …</a:t>
            </a:r>
          </a:p>
        </p:txBody>
      </p:sp>
      <p:pic>
        <p:nvPicPr>
          <p:cNvPr id="13315" name="Picture 3" descr="C:\Users\dfilatkin\Desktop\screenshot-myfirstcompany.bitrix24.ru 2017-02-19 19-28-4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94" y="1772816"/>
            <a:ext cx="4987346" cy="295740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4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47819"/>
            <a:ext cx="366606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0" dirty="0">
              <a:latin typeface="Calibri"/>
              <a:ea typeface="Calibri"/>
              <a:cs typeface="Calibri"/>
            </a:endParaRPr>
          </a:p>
          <a:p>
            <a:r>
              <a:rPr lang="ru-RU" sz="2000" b="0" dirty="0" smtClean="0">
                <a:latin typeface="Calibri"/>
                <a:ea typeface="Calibri"/>
                <a:cs typeface="Calibri"/>
              </a:rPr>
              <a:t>Классический вид списка задач</a:t>
            </a:r>
          </a:p>
          <a:p>
            <a:endParaRPr lang="ru-RU" sz="2000" b="0" dirty="0">
              <a:latin typeface="Calibri"/>
              <a:ea typeface="Calibri"/>
              <a:cs typeface="Calibri"/>
            </a:endParaRPr>
          </a:p>
          <a:p>
            <a:r>
              <a:rPr lang="ru-RU" sz="2000" b="0" dirty="0" smtClean="0">
                <a:latin typeface="Calibri"/>
                <a:ea typeface="Calibri"/>
                <a:cs typeface="Calibri"/>
              </a:rPr>
              <a:t>Наглядно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отображает временные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рамки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в той последовательности, в которой они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должны проходить</a:t>
            </a:r>
          </a:p>
          <a:p>
            <a:endParaRPr lang="ru-RU" sz="2000" b="0" dirty="0">
              <a:latin typeface="Calibri"/>
              <a:ea typeface="Calibri"/>
              <a:cs typeface="Calibri"/>
            </a:endParaRPr>
          </a:p>
          <a:p>
            <a:r>
              <a:rPr lang="ru-RU" sz="2000" b="0" dirty="0" smtClean="0">
                <a:latin typeface="Calibri"/>
                <a:ea typeface="Calibri"/>
                <a:cs typeface="Calibri"/>
              </a:rPr>
              <a:t>Задачи можно связывать друг с другом. Если передвинуть срок одной задачи, сдвинется срок остальных</a:t>
            </a:r>
          </a:p>
          <a:p>
            <a:endParaRPr lang="ru-RU" sz="1800" b="0" dirty="0"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3" descr="C:\Users\dfilatkin\Documents\Bitrix24\dfilatkin\_задачки\_презентации\скриншоты\гант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1"/>
          <a:stretch/>
        </p:blipFill>
        <p:spPr bwMode="auto">
          <a:xfrm>
            <a:off x="3923928" y="1892176"/>
            <a:ext cx="5047224" cy="31930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226083"/>
            <a:ext cx="886364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Диаграмма </a:t>
            </a:r>
            <a:r>
              <a:rPr lang="ru-RU" sz="3200" b="1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Ганта</a:t>
            </a:r>
            <a:endParaRPr lang="ru-RU" sz="3200" b="1" dirty="0" smtClean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3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253314"/>
            <a:ext cx="8009333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r>
              <a:rPr lang="ru-RU" sz="1600" dirty="0"/>
              <a:t>Финиш &gt; Старт – классические зависимости 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Старт &gt; Старт – задачи начнутся одновременно 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Финиш &gt; Финиш – одновременный «</a:t>
            </a:r>
            <a:r>
              <a:rPr lang="ru-RU" sz="1600" dirty="0" err="1"/>
              <a:t>дедлайн</a:t>
            </a:r>
            <a:r>
              <a:rPr lang="ru-RU" sz="1600" dirty="0"/>
              <a:t>»  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Старт &gt; Финиш – задача должна начаться после завершения предыдущей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26083"/>
            <a:ext cx="886364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Диаграмма </a:t>
            </a:r>
            <a:r>
              <a:rPr lang="ru-RU" sz="3200" b="1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Ганта</a:t>
            </a:r>
            <a:r>
              <a:rPr lang="en-US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4 основных типа связей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31" y="1268760"/>
            <a:ext cx="6233665" cy="3047466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O:\1. Компания INTEC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1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26083"/>
            <a:ext cx="886364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Важные и избранные задачи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1124744"/>
            <a:ext cx="8354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Запутались </a:t>
            </a:r>
            <a:r>
              <a:rPr lang="ru-RU" sz="1600" dirty="0"/>
              <a:t>в огромном массиве задач? Создайте избранный список задач, с которыми планируете работать в ближайшее время. </a:t>
            </a:r>
          </a:p>
          <a:p>
            <a:endParaRPr lang="ru-RU" sz="1600" dirty="0"/>
          </a:p>
          <a:p>
            <a:r>
              <a:rPr lang="ru-RU" sz="1600" dirty="0" smtClean="0"/>
              <a:t>Расставляйте приоритеты. Отметьте срочные задачи как «важные», чтобы выполнить их в первую очередь.</a:t>
            </a:r>
            <a:endParaRPr lang="ru-RU" sz="1600" b="0" dirty="0">
              <a:latin typeface="Calibri"/>
              <a:ea typeface="Calibri"/>
              <a:cs typeface="Calibri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648" y="2780928"/>
            <a:ext cx="6120680" cy="298337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O:\1. Компания INTEC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8863" t="697" b="63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6520" y="4688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0"/>
            <a:ext cx="5076056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980728"/>
            <a:ext cx="441113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 smtClean="0">
                <a:solidFill>
                  <a:prstClr val="black"/>
                </a:solidFill>
                <a:ea typeface="Calibri"/>
                <a:cs typeface="Calibri"/>
              </a:rPr>
              <a:t>Часто приходится ставить однотипные задачи по сложному шаблону (например, юристу для </a:t>
            </a:r>
            <a:r>
              <a:rPr lang="ru-RU" sz="2400" dirty="0">
                <a:solidFill>
                  <a:prstClr val="black"/>
                </a:solidFill>
                <a:ea typeface="Calibri"/>
                <a:cs typeface="Calibri"/>
              </a:rPr>
              <a:t>согласования 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Calibri"/>
              </a:rPr>
              <a:t>договора)?</a:t>
            </a:r>
          </a:p>
          <a:p>
            <a:pPr>
              <a:spcAft>
                <a:spcPts val="600"/>
              </a:spcAft>
            </a:pPr>
            <a:endParaRPr lang="ru-RU" sz="2400" dirty="0" smtClean="0">
              <a:solidFill>
                <a:prstClr val="black"/>
              </a:solidFill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prstClr val="black"/>
                </a:solidFill>
                <a:ea typeface="Calibri"/>
                <a:cs typeface="Calibri"/>
              </a:rPr>
              <a:t>В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Calibri"/>
              </a:rPr>
              <a:t> первых числах </a:t>
            </a:r>
            <a:r>
              <a:rPr lang="ru-RU" sz="2400" dirty="0">
                <a:solidFill>
                  <a:prstClr val="black"/>
                </a:solidFill>
                <a:ea typeface="Calibri"/>
                <a:cs typeface="Calibri"/>
              </a:rPr>
              <a:t>каждого </a:t>
            </a:r>
            <a:r>
              <a:rPr lang="ru-RU" sz="2400" dirty="0" smtClean="0">
                <a:solidFill>
                  <a:prstClr val="black"/>
                </a:solidFill>
                <a:ea typeface="Calibri"/>
                <a:cs typeface="Calibri"/>
              </a:rPr>
              <a:t>месяца необходим отчет от отдела продаж?</a:t>
            </a:r>
          </a:p>
          <a:p>
            <a:pPr>
              <a:spcAft>
                <a:spcPts val="600"/>
              </a:spcAft>
            </a:pPr>
            <a:endParaRPr lang="ru-RU" sz="2400" dirty="0">
              <a:solidFill>
                <a:prstClr val="black"/>
              </a:solidFill>
              <a:ea typeface="Calibri"/>
              <a:cs typeface="Calibri"/>
            </a:endParaRPr>
          </a:p>
          <a:p>
            <a:r>
              <a:rPr lang="ru-RU" sz="2400" b="1" dirty="0" smtClean="0">
                <a:solidFill>
                  <a:prstClr val="black"/>
                </a:solidFill>
                <a:ea typeface="Calibri"/>
                <a:cs typeface="Calibri"/>
              </a:rPr>
              <a:t>Автоматизируйте рутину!</a:t>
            </a:r>
            <a:endParaRPr lang="ru-RU" sz="2400" b="1" dirty="0">
              <a:solidFill>
                <a:prstClr val="black"/>
              </a:solidFill>
              <a:ea typeface="Calibri"/>
              <a:cs typeface="Calibri"/>
            </a:endParaRPr>
          </a:p>
        </p:txBody>
      </p:sp>
      <p:pic>
        <p:nvPicPr>
          <p:cNvPr id="7" name="Picture 2" descr="O:\1. Компания INTEC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7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28832" y="179781"/>
            <a:ext cx="9144000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Упростите работу с однотипными задачами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250126"/>
            <a:ext cx="381642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подготовьте шаблон «задания»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назначьте ответственного, наблюдателей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поставьте дату крайнего срока (например, через сутки после начала)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укажите, как часто повторять задачу и по какому расписанию </a:t>
            </a:r>
          </a:p>
        </p:txBody>
      </p:sp>
      <p:pic>
        <p:nvPicPr>
          <p:cNvPr id="16386" name="Picture 2" descr="C:\Users\dfilatkin\Desktop\screenshot-myfirstcompany.bitrix24.ru 2017-02-19 19-47-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89236"/>
            <a:ext cx="4656369" cy="316849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08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797298"/>
            <a:ext cx="7298870" cy="4728046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Как вы контролируете задачи сотрудников?</a:t>
            </a:r>
            <a:endParaRPr lang="ru-RU" b="1" dirty="0"/>
          </a:p>
        </p:txBody>
      </p:sp>
      <p:pic>
        <p:nvPicPr>
          <p:cNvPr id="5" name="Picture 2" descr="O:\1. Компания INTEC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5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79512" y="179781"/>
            <a:ext cx="8935656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Учет времени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484784"/>
            <a:ext cx="3456384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Включите подсчет времени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Установите «лимит»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Таймер задачи можно ставить на паузу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Если вы переходите к другой задаче, пауза ставится автоматически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При завершении рабочего дня таймер автоматически останавливается</a:t>
            </a:r>
          </a:p>
          <a:p>
            <a:endParaRPr lang="ru-RU" sz="1600" dirty="0">
              <a:ea typeface="Calibri"/>
              <a:cs typeface="Calibri"/>
            </a:endParaRPr>
          </a:p>
          <a:p>
            <a:r>
              <a:rPr lang="ru-RU" sz="1600" dirty="0">
                <a:ea typeface="Calibri"/>
                <a:cs typeface="Calibri"/>
              </a:rPr>
              <a:t>Добавьте задачи в план рабочего дня, чтобы видеть список дел и не пропустить важное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4027"/>
            <a:ext cx="5407856" cy="2946449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53276" y="4050704"/>
            <a:ext cx="1954828" cy="519772"/>
          </a:xfrm>
          <a:prstGeom prst="rect">
            <a:avLst/>
          </a:prstGeom>
          <a:noFill/>
          <a:ln w="12700"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1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28832" y="179781"/>
            <a:ext cx="9144000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Отчет по задачам за месяц</a:t>
            </a:r>
          </a:p>
        </p:txBody>
      </p:sp>
      <p:pic>
        <p:nvPicPr>
          <p:cNvPr id="9" name="Picture 2" descr="C:\Users\filippov\Desktop\ma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t="2797" r="5867" b="7393"/>
          <a:stretch/>
        </p:blipFill>
        <p:spPr bwMode="auto">
          <a:xfrm>
            <a:off x="580290" y="1066800"/>
            <a:ext cx="850604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763688" y="1421195"/>
            <a:ext cx="6048672" cy="3735997"/>
            <a:chOff x="-468560" y="557103"/>
            <a:chExt cx="9289032" cy="4816755"/>
          </a:xfrm>
        </p:grpSpPr>
        <p:pic>
          <p:nvPicPr>
            <p:cNvPr id="17410" name="Picture 2" descr="C:\Users\dfilatkin\Desktop\screenshot-myfirstcompany.bitrix24.ru 2017-02-19 19-54-47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40"/>
            <a:stretch/>
          </p:blipFill>
          <p:spPr bwMode="auto">
            <a:xfrm>
              <a:off x="-468560" y="557103"/>
              <a:ext cx="9289032" cy="481675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Изображение 1"/>
            <p:cNvPicPr>
              <a:picLocks noChangeAspect="1"/>
            </p:cNvPicPr>
            <p:nvPr/>
          </p:nvPicPr>
          <p:blipFill rotWithShape="1">
            <a:blip r:embed="rId5"/>
            <a:srcRect l="19021" t="22834" r="24836" b="7094"/>
            <a:stretch/>
          </p:blipFill>
          <p:spPr>
            <a:xfrm>
              <a:off x="1240431" y="1988840"/>
              <a:ext cx="5065454" cy="338501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8" name="Picture 2" descr="O:\1. Компания INTEC\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7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28832" y="179781"/>
            <a:ext cx="9144000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Отчеты для руководителя</a:t>
            </a:r>
          </a:p>
        </p:txBody>
      </p:sp>
      <p:pic>
        <p:nvPicPr>
          <p:cNvPr id="9" name="Picture 2" descr="C:\Users\filippov\Desktop\ma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t="2797" r="5867" b="7393"/>
          <a:stretch/>
        </p:blipFill>
        <p:spPr bwMode="auto">
          <a:xfrm>
            <a:off x="580290" y="1066800"/>
            <a:ext cx="850604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dfilatkin\Desktop\screenshot-myfirstcompany.bitrix24.ru 2017-02-19 20-03-0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53"/>
          <a:stretch/>
        </p:blipFill>
        <p:spPr bwMode="auto">
          <a:xfrm>
            <a:off x="1840989" y="1412776"/>
            <a:ext cx="5977885" cy="375089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6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077" y="1828800"/>
            <a:ext cx="34648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Диаграмма </a:t>
            </a:r>
            <a:r>
              <a:rPr lang="ru-RU" sz="1600" dirty="0" err="1">
                <a:ea typeface="Calibri"/>
                <a:cs typeface="Calibri"/>
              </a:rPr>
              <a:t>Ганта</a:t>
            </a:r>
            <a:endParaRPr lang="ru-RU" sz="1600" dirty="0">
              <a:ea typeface="Calibri"/>
              <a:cs typeface="Calibri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Делегирование</a:t>
            </a:r>
            <a:endParaRPr lang="en-US" sz="1600" dirty="0">
              <a:ea typeface="Calibri"/>
              <a:cs typeface="Calibri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Счетчики просроченных задач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Распределение ролей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Отчеты об эффективности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Напоминания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Чек-лист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Подзадачи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/>
                <a:cs typeface="Calibri"/>
              </a:rPr>
              <a:t>Шаблоны </a:t>
            </a:r>
            <a:r>
              <a:rPr lang="ru-RU" sz="1600" dirty="0" smtClean="0">
                <a:ea typeface="Calibri"/>
                <a:cs typeface="Calibri"/>
              </a:rPr>
              <a:t>с подзадачами</a:t>
            </a:r>
            <a:endParaRPr lang="ru-RU" sz="1600" dirty="0">
              <a:ea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5076" y="692696"/>
            <a:ext cx="8800091" cy="830948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Задачи и проекты в Битрикс24</a:t>
            </a:r>
          </a:p>
        </p:txBody>
      </p:sp>
      <p:pic>
        <p:nvPicPr>
          <p:cNvPr id="1027" name="Picture 3" descr="C:\Users\dfilatkin\Documents\Bitrix24\dfilatkin\_задачки\_презентации\скриншоты\гант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1"/>
          <a:stretch/>
        </p:blipFill>
        <p:spPr bwMode="auto">
          <a:xfrm>
            <a:off x="3923928" y="1988840"/>
            <a:ext cx="5047224" cy="31930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6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25944" y="179781"/>
            <a:ext cx="8789223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Конструктор отчетов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2068393"/>
            <a:ext cx="38164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cs typeface="Calibri"/>
              </a:rPr>
              <a:t>У каждой компании – своя специфика. </a:t>
            </a:r>
          </a:p>
          <a:p>
            <a:endParaRPr lang="ru-RU" sz="1600" dirty="0">
              <a:cs typeface="Calibri"/>
            </a:endParaRPr>
          </a:p>
          <a:p>
            <a:r>
              <a:rPr lang="ru-RU" sz="1600" dirty="0">
                <a:cs typeface="Calibri"/>
              </a:rPr>
              <a:t>Иногда типового отчета недостаточно для оценки эффективности сотрудников. </a:t>
            </a:r>
          </a:p>
          <a:p>
            <a:endParaRPr lang="ru-RU" sz="1600" dirty="0">
              <a:cs typeface="Calibri"/>
            </a:endParaRPr>
          </a:p>
          <a:p>
            <a:r>
              <a:rPr lang="ru-RU" sz="1600" dirty="0">
                <a:cs typeface="Calibri"/>
              </a:rPr>
              <a:t>Универсальный конструктор отчетов позволяет быстро сформировать нужный отчет и оценить эффективность, трудоемкость и временные затраты по проектам и задачам так, как нужно именно вам.</a:t>
            </a:r>
          </a:p>
        </p:txBody>
      </p:sp>
      <p:pic>
        <p:nvPicPr>
          <p:cNvPr id="19458" name="Picture 2" descr="C:\Users\dfilatkin\Desktop\screenshot-myfirstcompany.bitrix24.ru 2017-02-19 20-06-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5" y="1484784"/>
            <a:ext cx="4208512" cy="391614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20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25944" y="557103"/>
            <a:ext cx="8789223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Типовые отчеты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52369"/>
            <a:ext cx="38164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cs typeface="Calibri"/>
              </a:rPr>
              <a:t>Следите за эффективностью работы сотрудников и всей компании. </a:t>
            </a:r>
          </a:p>
          <a:p>
            <a:endParaRPr lang="ru-RU" sz="1600" dirty="0">
              <a:cs typeface="Calibri"/>
            </a:endParaRPr>
          </a:p>
          <a:p>
            <a:r>
              <a:rPr lang="ru-RU" sz="1600" dirty="0">
                <a:cs typeface="Calibri"/>
              </a:rPr>
              <a:t>В «Битрикс24» </a:t>
            </a:r>
            <a:r>
              <a:rPr lang="ru-RU" sz="1600" dirty="0" smtClean="0">
                <a:cs typeface="Calibri"/>
              </a:rPr>
              <a:t>6 </a:t>
            </a:r>
            <a:r>
              <a:rPr lang="ru-RU" sz="1600" dirty="0">
                <a:cs typeface="Calibri"/>
              </a:rPr>
              <a:t>типовых отчетов: </a:t>
            </a:r>
            <a:endParaRPr lang="en-US" sz="1600" dirty="0">
              <a:cs typeface="Calibri"/>
            </a:endParaRPr>
          </a:p>
          <a:p>
            <a:pPr>
              <a:buClr>
                <a:srgbClr val="00B0F0"/>
              </a:buClr>
            </a:pPr>
            <a:r>
              <a:rPr lang="ru-RU" sz="1600" dirty="0">
                <a:cs typeface="Calibri"/>
              </a:rPr>
              <a:t>	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Calibri"/>
              </a:rPr>
              <a:t>Занятость по </a:t>
            </a:r>
            <a:r>
              <a:rPr lang="ru-RU" sz="1600" dirty="0" smtClean="0">
                <a:cs typeface="Calibri"/>
              </a:rPr>
              <a:t>проектам</a:t>
            </a:r>
            <a:r>
              <a:rPr lang="ru-RU" sz="1600" dirty="0">
                <a:cs typeface="Calibri"/>
              </a:rPr>
              <a:t>	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Calibri"/>
              </a:rPr>
              <a:t>Задачи на месяц		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Calibri"/>
              </a:rPr>
              <a:t>Отчет по эффективности	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Calibri"/>
              </a:rPr>
              <a:t>Задачи за прошлый месяц	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Calibri"/>
              </a:rPr>
              <a:t>Ресурсный учёт по задачам	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cs typeface="Calibri"/>
              </a:rPr>
              <a:t>Ресурсный учёт по исполнителям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966" y="1988840"/>
            <a:ext cx="5178658" cy="252028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4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2101" y="1390507"/>
            <a:ext cx="466129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PUSH-</a:t>
            </a:r>
            <a:r>
              <a:rPr lang="ru-RU" dirty="0">
                <a:solidFill>
                  <a:prstClr val="black"/>
                </a:solidFill>
              </a:rPr>
              <a:t>уведомления о новых задачах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PUSH-</a:t>
            </a:r>
            <a:r>
              <a:rPr lang="ru-RU" dirty="0">
                <a:solidFill>
                  <a:prstClr val="black"/>
                </a:solidFill>
              </a:rPr>
              <a:t>уведомления об изменениях в задаче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Возможность ответить на </a:t>
            </a:r>
            <a:r>
              <a:rPr lang="en-US" dirty="0">
                <a:solidFill>
                  <a:prstClr val="black"/>
                </a:solidFill>
              </a:rPr>
              <a:t>PUSH-</a:t>
            </a:r>
            <a:r>
              <a:rPr lang="ru-RU" dirty="0">
                <a:solidFill>
                  <a:prstClr val="black"/>
                </a:solidFill>
              </a:rPr>
              <a:t>уведомление, не переходя в задачу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Чек-листы при создании задачи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Файлы в комментариях к задаче 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Напоминания о задаче 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Повторение задачи по расписанию  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Привязка к элементам </a:t>
            </a:r>
            <a:r>
              <a:rPr lang="en-US" dirty="0">
                <a:solidFill>
                  <a:prstClr val="black"/>
                </a:solidFill>
              </a:rPr>
              <a:t>CRM </a:t>
            </a:r>
            <a:endParaRPr lang="ru-RU" dirty="0">
              <a:solidFill>
                <a:prstClr val="black"/>
              </a:solidFill>
            </a:endParaRP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Фильтры и поиск задач 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Сортировка задач в списке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Полностью новый интерфейс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3" name="Изображение 2"/>
          <p:cNvPicPr>
            <a:picLocks noChangeAspect="1"/>
          </p:cNvPicPr>
          <p:nvPr/>
        </p:nvPicPr>
        <p:blipFill rotWithShape="1">
          <a:blip r:embed="rId2"/>
          <a:srcRect l="12897" t="12388" r="10003" b="49906"/>
          <a:stretch/>
        </p:blipFill>
        <p:spPr>
          <a:xfrm>
            <a:off x="427310" y="5988675"/>
            <a:ext cx="1306433" cy="527863"/>
          </a:xfrm>
          <a:prstGeom prst="rect">
            <a:avLst/>
          </a:prstGeom>
        </p:spPr>
      </p:pic>
      <p:pic>
        <p:nvPicPr>
          <p:cNvPr id="24" name="Изображение 3"/>
          <p:cNvPicPr>
            <a:picLocks noChangeAspect="1"/>
          </p:cNvPicPr>
          <p:nvPr/>
        </p:nvPicPr>
        <p:blipFill rotWithShape="1">
          <a:blip r:embed="rId3"/>
          <a:srcRect l="15451" t="31373" r="16097" b="32173"/>
          <a:stretch/>
        </p:blipFill>
        <p:spPr>
          <a:xfrm>
            <a:off x="1921091" y="6021288"/>
            <a:ext cx="1216335" cy="417903"/>
          </a:xfrm>
          <a:prstGeom prst="rect">
            <a:avLst/>
          </a:prstGeom>
        </p:spPr>
      </p:pic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12097" y="323027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Calibri"/>
                <a:cs typeface="Calibri"/>
              </a:rPr>
              <a:t>Мобильные </a:t>
            </a:r>
            <a:r>
              <a:rPr lang="ru-RU" sz="3200" b="1" dirty="0" smtClean="0">
                <a:latin typeface="Calibri"/>
                <a:cs typeface="Calibri"/>
              </a:rPr>
              <a:t>задачи: </a:t>
            </a:r>
          </a:p>
          <a:p>
            <a:pPr algn="l"/>
            <a:r>
              <a:rPr lang="ru-RU" sz="3200" b="1" dirty="0" smtClean="0">
                <a:latin typeface="Calibri"/>
                <a:cs typeface="Calibri"/>
              </a:rPr>
              <a:t>сценарии как в браузере!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11" name="Изображение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498" y="552299"/>
            <a:ext cx="4953000" cy="4953000"/>
          </a:xfrm>
          <a:prstGeom prst="rect">
            <a:avLst/>
          </a:prstGeom>
        </p:spPr>
      </p:pic>
      <p:pic>
        <p:nvPicPr>
          <p:cNvPr id="12" name="Изображение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92419" y="1508822"/>
            <a:ext cx="4986855" cy="4986855"/>
          </a:xfrm>
          <a:prstGeom prst="rect">
            <a:avLst/>
          </a:prstGeom>
        </p:spPr>
      </p:pic>
      <p:pic>
        <p:nvPicPr>
          <p:cNvPr id="9" name="Picture 2" descr="O:\1. Компания INTEC\лог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8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9537162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477116"/>
            <a:ext cx="6588225" cy="4380883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Что в итоге?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1437451"/>
            <a:ext cx="611623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/>
                <a:ea typeface="Calibri"/>
                <a:cs typeface="Calibri"/>
              </a:rPr>
              <a:t>Вы экономите время на:</a:t>
            </a:r>
          </a:p>
          <a:p>
            <a:pPr marL="171450" indent="-171450">
              <a:buFont typeface="Arial"/>
              <a:buChar char="•"/>
            </a:pPr>
            <a:endParaRPr lang="ru-RU" sz="2400" dirty="0"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постановке задачи 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обсуждении, решении вопросов, согласованиях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поиске нужных материалов 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напоминаниях и контроле</a:t>
            </a:r>
          </a:p>
        </p:txBody>
      </p:sp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8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Photogenica_VMP22930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 r="859"/>
          <a:stretch/>
        </p:blipFill>
        <p:spPr>
          <a:xfrm>
            <a:off x="0" y="1"/>
            <a:ext cx="9144000" cy="6876815"/>
          </a:xfrm>
          <a:prstGeom prst="rect">
            <a:avLst/>
          </a:prstGeom>
        </p:spPr>
      </p:pic>
      <p:pic>
        <p:nvPicPr>
          <p:cNvPr id="7" name="Изображение 6" descr="Снимок экрана 2014-03-13 в 22.18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6403" r="309" b="7169"/>
          <a:stretch/>
        </p:blipFill>
        <p:spPr>
          <a:xfrm>
            <a:off x="1644988" y="2952899"/>
            <a:ext cx="5745715" cy="671368"/>
          </a:xfrm>
          <a:prstGeom prst="roundRect">
            <a:avLst>
              <a:gd name="adj" fmla="val 8704"/>
            </a:avLst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35696" y="3140968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2996952"/>
            <a:ext cx="29087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www.bitrix24.ru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7422"/>
            <a:ext cx="9171693" cy="6865422"/>
          </a:xfrm>
          <a:prstGeom prst="rect">
            <a:avLst/>
          </a:prstGeom>
          <a:gradFill flip="none" rotWithShape="1">
            <a:gsLst>
              <a:gs pos="100000">
                <a:srgbClr val="F72272"/>
              </a:gs>
              <a:gs pos="16000">
                <a:srgbClr val="FF36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56986" y="313787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СПАСИБО ЗА ВНИМАНИЕ!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ВОПРОСЫ?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66886" y="4293096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O:\1. Компания INTEC\лого_бел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277" y="2457205"/>
            <a:ext cx="1597446" cy="40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2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3570" t="1185" r="11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06378" y="2780928"/>
            <a:ext cx="5931243" cy="8400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bg1"/>
                </a:solidFill>
                <a:latin typeface="Calibri"/>
                <a:cs typeface="Calibri"/>
              </a:rPr>
              <a:t>Работа с задачами</a:t>
            </a:r>
            <a:endParaRPr lang="en-US" sz="4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2" descr="O:\1. Компания INTEC\лого_бел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805264"/>
            <a:ext cx="1597446" cy="40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1" t="8600" r="1798" b="13800"/>
          <a:stretch/>
        </p:blipFill>
        <p:spPr>
          <a:xfrm>
            <a:off x="2987824" y="1340768"/>
            <a:ext cx="4992340" cy="44325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528" y="332656"/>
            <a:ext cx="6624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/>
          </a:p>
          <a:p>
            <a:r>
              <a:rPr lang="ru-RU" sz="2800" b="1" dirty="0" smtClean="0"/>
              <a:t>Руководитель устно поставил задачу. </a:t>
            </a:r>
          </a:p>
          <a:p>
            <a:r>
              <a:rPr lang="ru-RU" sz="2800" b="1" dirty="0" smtClean="0"/>
              <a:t>Что </a:t>
            </a:r>
            <a:r>
              <a:rPr lang="ru-RU" sz="2800" b="1" dirty="0"/>
              <a:t>дальше?</a:t>
            </a:r>
          </a:p>
          <a:p>
            <a:endParaRPr lang="ru-RU" sz="2800" b="1" dirty="0"/>
          </a:p>
        </p:txBody>
      </p:sp>
      <p:pic>
        <p:nvPicPr>
          <p:cNvPr id="4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27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88640"/>
            <a:ext cx="72008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  <a:p>
            <a:r>
              <a:rPr lang="ru-RU" sz="2800" b="1" dirty="0" smtClean="0"/>
              <a:t>О задаче забыл подчиненный, </a:t>
            </a:r>
          </a:p>
          <a:p>
            <a:r>
              <a:rPr lang="ru-RU" sz="2800" b="1" dirty="0" smtClean="0"/>
              <a:t>о задаче забыл сам руководитель.</a:t>
            </a:r>
            <a:endParaRPr lang="ru-RU" sz="2800" b="1" dirty="0"/>
          </a:p>
          <a:p>
            <a:pPr marL="457200" indent="-457200">
              <a:buFont typeface="Arial"/>
              <a:buChar char="•"/>
            </a:pPr>
            <a:endParaRPr lang="ru-RU" sz="2800" dirty="0" smtClean="0"/>
          </a:p>
          <a:p>
            <a:pPr marL="457200" indent="-457200">
              <a:buFont typeface="Arial"/>
              <a:buChar char="•"/>
            </a:pPr>
            <a:endParaRPr lang="ru-RU" sz="2800" dirty="0"/>
          </a:p>
          <a:p>
            <a:pPr marL="457200" indent="-457200">
              <a:buFont typeface="Arial"/>
              <a:buChar char="•"/>
            </a:pPr>
            <a:endParaRPr lang="ru-RU" sz="2800" dirty="0" smtClean="0"/>
          </a:p>
          <a:p>
            <a:endParaRPr lang="ru-RU" sz="2800" dirty="0"/>
          </a:p>
          <a:p>
            <a:endParaRPr lang="ru-RU" sz="28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123728" y="1844824"/>
            <a:ext cx="4228541" cy="4772620"/>
            <a:chOff x="2123728" y="1844824"/>
            <a:chExt cx="4228541" cy="4772620"/>
          </a:xfrm>
        </p:grpSpPr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3728" y="1844824"/>
              <a:ext cx="4228541" cy="4772620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3419872" y="2102371"/>
              <a:ext cx="1124632" cy="462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154096" y="2103239"/>
              <a:ext cx="16561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i="1" dirty="0" smtClean="0"/>
                <a:t>По-моему, я что-то кому-то поручал…</a:t>
              </a:r>
              <a:endParaRPr lang="ru-RU" sz="1200" i="1" dirty="0"/>
            </a:p>
          </p:txBody>
        </p:sp>
      </p:grpSp>
      <p:pic>
        <p:nvPicPr>
          <p:cNvPr id="7" name="Picture 2" descr="O:\1. Компания INTEC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0920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08104" y="1875016"/>
            <a:ext cx="346483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Напишите, что нужно сделать, когда и кто за это отвечает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Укажите роли</a:t>
            </a:r>
            <a:r>
              <a:rPr lang="en-US" sz="1600" dirty="0" smtClean="0">
                <a:ea typeface="Calibri"/>
                <a:cs typeface="Calibri"/>
              </a:rPr>
              <a:t>: </a:t>
            </a:r>
            <a:r>
              <a:rPr lang="ru-RU" sz="1600" dirty="0" smtClean="0">
                <a:ea typeface="Calibri"/>
                <a:cs typeface="Calibri"/>
              </a:rPr>
              <a:t>ответственный, соисполнитель, наблюдатели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Добавьте чек-лист, чтобы ничего не упустить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Если задача сложная, добавьте подзадачи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endParaRPr lang="ru-RU" sz="1600" dirty="0">
              <a:ea typeface="Calibri"/>
              <a:cs typeface="Calibri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Дальше – следите за работой и проверяйте результат </a:t>
            </a:r>
            <a:r>
              <a:rPr lang="en-US" sz="1600" dirty="0" smtClean="0">
                <a:ea typeface="Calibri"/>
                <a:cs typeface="Calibri"/>
                <a:sym typeface="Wingdings" panose="05000000000000000000" pitchFamily="2" charset="2"/>
              </a:rPr>
              <a:t></a:t>
            </a:r>
            <a:endParaRPr lang="ru-RU" sz="1600" dirty="0">
              <a:ea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28832" y="179781"/>
            <a:ext cx="9144000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Фиксируйте задачи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7744" y="899428"/>
            <a:ext cx="4450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задача, поставленная устно – потерянная задача</a:t>
            </a:r>
            <a:endParaRPr lang="ru-RU" sz="1600" dirty="0"/>
          </a:p>
        </p:txBody>
      </p:sp>
      <p:pic>
        <p:nvPicPr>
          <p:cNvPr id="2052" name="Picture 4" descr="C:\Users\dfilatkin\Desktop\screenshot-myfirstcompany.bitrix24.ru 2017-02-19 17-53-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28800"/>
            <a:ext cx="4968552" cy="36129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08104" y="1660733"/>
            <a:ext cx="34648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Дополнительные настойки задачи – на отдельных вкладках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Можно сразу добавить задачу в проект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Сделать задачу повторяющейся 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Связать задачу с </a:t>
            </a:r>
            <a:r>
              <a:rPr lang="en-US" sz="1600" dirty="0" smtClean="0">
                <a:ea typeface="Calibri"/>
                <a:cs typeface="Calibri"/>
              </a:rPr>
              <a:t>CRM </a:t>
            </a:r>
            <a:r>
              <a:rPr lang="ru-RU" sz="1600" dirty="0" smtClean="0">
                <a:ea typeface="Calibri"/>
                <a:cs typeface="Calibri"/>
              </a:rPr>
              <a:t>(контактом, сделкой, компанией, </a:t>
            </a:r>
            <a:r>
              <a:rPr lang="ru-RU" sz="1600" dirty="0" err="1" smtClean="0">
                <a:ea typeface="Calibri"/>
                <a:cs typeface="Calibri"/>
              </a:rPr>
              <a:t>лидом</a:t>
            </a:r>
            <a:r>
              <a:rPr lang="ru-RU" sz="1600" dirty="0" smtClean="0">
                <a:ea typeface="Calibri"/>
                <a:cs typeface="Calibri"/>
              </a:rPr>
              <a:t>)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Связывать с другими задачами и подзадачами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Создавать собственные поля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ea typeface="Calibri"/>
                <a:cs typeface="Calibri"/>
              </a:rPr>
              <a:t>Интерфейс адаптируется к вашей ежедневной работе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179781"/>
            <a:ext cx="8863648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Расширенный режим работы с задачей</a:t>
            </a:r>
          </a:p>
        </p:txBody>
      </p:sp>
      <p:pic>
        <p:nvPicPr>
          <p:cNvPr id="3075" name="Picture 3" descr="C:\Users\dfilatkin\Desktop\screenshot-myfirstcompany.bitrix24.ru 2017-02-19 18-01-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57072"/>
            <a:ext cx="4680520" cy="494791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7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54774" y="2276872"/>
            <a:ext cx="350971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 smtClean="0">
                <a:ea typeface="Calibri"/>
                <a:cs typeface="Calibri"/>
              </a:rPr>
              <a:t>Вам </a:t>
            </a:r>
            <a:r>
              <a:rPr lang="ru-RU" sz="1600" dirty="0">
                <a:ea typeface="Calibri"/>
                <a:cs typeface="Calibri"/>
              </a:rPr>
              <a:t>придет уведомление в бизнес-чат</a:t>
            </a:r>
          </a:p>
          <a:p>
            <a:pPr marL="171450" indent="-171450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>
                <a:ea typeface="Calibri"/>
                <a:cs typeface="Calibri"/>
              </a:rPr>
              <a:t>Вы увидите сообщение о задаче в живой ленте </a:t>
            </a:r>
          </a:p>
          <a:p>
            <a:pPr marL="171450" indent="-171450">
              <a:spcBef>
                <a:spcPts val="600"/>
              </a:spcBef>
              <a:buClr>
                <a:srgbClr val="00B0F0"/>
              </a:buClr>
              <a:buFont typeface="Arial"/>
              <a:buChar char="•"/>
            </a:pPr>
            <a:r>
              <a:rPr lang="ru-RU" sz="1600" dirty="0">
                <a:ea typeface="Calibri"/>
                <a:cs typeface="Calibri"/>
              </a:rPr>
              <a:t>Если вы не в офисе, с вами нет ноутбука, вы получите уведомление в мобильное приложение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28832" y="179781"/>
            <a:ext cx="9144000" cy="754645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Не пропустить ни одной задачи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/>
          <a:stretch/>
        </p:blipFill>
        <p:spPr bwMode="auto">
          <a:xfrm>
            <a:off x="179512" y="1916832"/>
            <a:ext cx="5152348" cy="267364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O:\1. Компания INTEC\лог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011906"/>
            <a:ext cx="1524782" cy="38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14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1008</Words>
  <Application>Microsoft Office PowerPoint</Application>
  <PresentationFormat>Экран (4:3)</PresentationFormat>
  <Paragraphs>211</Paragraphs>
  <Slides>35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вы контролируете задачи сотрудников?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dfilatkin</dc:creator>
  <cp:lastModifiedBy>Евгений Ерёмин</cp:lastModifiedBy>
  <cp:revision>38</cp:revision>
  <dcterms:created xsi:type="dcterms:W3CDTF">2017-02-19T14:03:35Z</dcterms:created>
  <dcterms:modified xsi:type="dcterms:W3CDTF">2018-02-28T05:51:52Z</dcterms:modified>
</cp:coreProperties>
</file>